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94" r:id="rId30"/>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5" autoAdjust="0"/>
  </p:normalViewPr>
  <p:slideViewPr>
    <p:cSldViewPr>
      <p:cViewPr varScale="1">
        <p:scale>
          <a:sx n="66" d="100"/>
          <a:sy n="66"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ABA90FB6-8A17-4FE6-8D3C-2DE9520FC962}" type="datetimeFigureOut">
              <a:rPr lang="nl-NL" smtClean="0"/>
              <a:t>30-5-2017</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AD906E7D-51BE-48CF-8E36-AC76B80C601E}" type="slidenum">
              <a:rPr lang="nl-NL" smtClean="0"/>
              <a:t>‹nr.›</a:t>
            </a:fld>
            <a:endParaRPr lang="nl-NL"/>
          </a:p>
        </p:txBody>
      </p:sp>
    </p:spTree>
    <p:extLst>
      <p:ext uri="{BB962C8B-B14F-4D97-AF65-F5344CB8AC3E}">
        <p14:creationId xmlns:p14="http://schemas.microsoft.com/office/powerpoint/2010/main" val="269540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a:t>
            </a:fld>
            <a:endParaRPr lang="nl-NL"/>
          </a:p>
        </p:txBody>
      </p:sp>
    </p:spTree>
    <p:extLst>
      <p:ext uri="{BB962C8B-B14F-4D97-AF65-F5344CB8AC3E}">
        <p14:creationId xmlns:p14="http://schemas.microsoft.com/office/powerpoint/2010/main" val="404724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eicel gaat</a:t>
            </a:r>
            <a:r>
              <a:rPr lang="nl-NL" baseline="0" dirty="0" smtClean="0"/>
              <a:t> op weg naar de baarmoeder waar hij eerst een beetje rondzwemt. Vanaf een week gaat hij zich proberen in te nestelen.</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10</a:t>
            </a:fld>
            <a:endParaRPr lang="nl-NL"/>
          </a:p>
        </p:txBody>
      </p:sp>
    </p:spTree>
    <p:extLst>
      <p:ext uri="{BB962C8B-B14F-4D97-AF65-F5344CB8AC3E}">
        <p14:creationId xmlns:p14="http://schemas.microsoft.com/office/powerpoint/2010/main" val="52017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dag 18</a:t>
            </a:r>
            <a:r>
              <a:rPr lang="nl-NL" baseline="0" dirty="0" smtClean="0"/>
              <a:t> is dit helemaal voltooid en maken het embryo en de baarmoederwand contact.</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11</a:t>
            </a:fld>
            <a:endParaRPr lang="nl-NL"/>
          </a:p>
        </p:txBody>
      </p:sp>
    </p:spTree>
    <p:extLst>
      <p:ext uri="{BB962C8B-B14F-4D97-AF65-F5344CB8AC3E}">
        <p14:creationId xmlns:p14="http://schemas.microsoft.com/office/powerpoint/2010/main" val="420778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12</a:t>
            </a:fld>
            <a:endParaRPr lang="nl-NL"/>
          </a:p>
        </p:txBody>
      </p:sp>
    </p:spTree>
    <p:extLst>
      <p:ext uri="{BB962C8B-B14F-4D97-AF65-F5344CB8AC3E}">
        <p14:creationId xmlns:p14="http://schemas.microsoft.com/office/powerpoint/2010/main" val="244392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13</a:t>
            </a:fld>
            <a:endParaRPr lang="nl-NL"/>
          </a:p>
        </p:txBody>
      </p:sp>
    </p:spTree>
    <p:extLst>
      <p:ext uri="{BB962C8B-B14F-4D97-AF65-F5344CB8AC3E}">
        <p14:creationId xmlns:p14="http://schemas.microsoft.com/office/powerpoint/2010/main" val="267329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14</a:t>
            </a:fld>
            <a:endParaRPr lang="nl-NL"/>
          </a:p>
        </p:txBody>
      </p:sp>
    </p:spTree>
    <p:extLst>
      <p:ext uri="{BB962C8B-B14F-4D97-AF65-F5344CB8AC3E}">
        <p14:creationId xmlns:p14="http://schemas.microsoft.com/office/powerpoint/2010/main" val="381827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ontstaan vliezen en uiteindelijk ook contact met de moeder</a:t>
            </a:r>
            <a:r>
              <a:rPr lang="nl-NL" baseline="0" dirty="0" smtClean="0"/>
              <a:t> via de </a:t>
            </a:r>
            <a:r>
              <a:rPr lang="nl-NL" baseline="0" dirty="0" err="1" smtClean="0"/>
              <a:t>cotylodonen</a:t>
            </a:r>
            <a:r>
              <a:rPr lang="nl-NL" baseline="0" dirty="0" smtClean="0"/>
              <a:t>. De dooierzak is dan niet meer nodig.</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15</a:t>
            </a:fld>
            <a:endParaRPr lang="nl-NL"/>
          </a:p>
        </p:txBody>
      </p:sp>
    </p:spTree>
    <p:extLst>
      <p:ext uri="{BB962C8B-B14F-4D97-AF65-F5344CB8AC3E}">
        <p14:creationId xmlns:p14="http://schemas.microsoft.com/office/powerpoint/2010/main" val="351753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16</a:t>
            </a:fld>
            <a:endParaRPr lang="nl-NL"/>
          </a:p>
        </p:txBody>
      </p:sp>
    </p:spTree>
    <p:extLst>
      <p:ext uri="{BB962C8B-B14F-4D97-AF65-F5344CB8AC3E}">
        <p14:creationId xmlns:p14="http://schemas.microsoft.com/office/powerpoint/2010/main" val="28078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17</a:t>
            </a:fld>
            <a:endParaRPr lang="nl-NL"/>
          </a:p>
        </p:txBody>
      </p:sp>
    </p:spTree>
    <p:extLst>
      <p:ext uri="{BB962C8B-B14F-4D97-AF65-F5344CB8AC3E}">
        <p14:creationId xmlns:p14="http://schemas.microsoft.com/office/powerpoint/2010/main" val="317505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18</a:t>
            </a:fld>
            <a:endParaRPr lang="nl-NL"/>
          </a:p>
        </p:txBody>
      </p:sp>
    </p:spTree>
    <p:extLst>
      <p:ext uri="{BB962C8B-B14F-4D97-AF65-F5344CB8AC3E}">
        <p14:creationId xmlns:p14="http://schemas.microsoft.com/office/powerpoint/2010/main" val="26102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19</a:t>
            </a:fld>
            <a:endParaRPr lang="nl-NL"/>
          </a:p>
        </p:txBody>
      </p:sp>
    </p:spTree>
    <p:extLst>
      <p:ext uri="{BB962C8B-B14F-4D97-AF65-F5344CB8AC3E}">
        <p14:creationId xmlns:p14="http://schemas.microsoft.com/office/powerpoint/2010/main" val="226791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bevruchting</a:t>
            </a:r>
            <a:r>
              <a:rPr lang="nl-NL" baseline="0" dirty="0" smtClean="0"/>
              <a:t> vindt plaats in de eileider. </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a:t>
            </a:fld>
            <a:endParaRPr lang="nl-NL"/>
          </a:p>
        </p:txBody>
      </p:sp>
    </p:spTree>
    <p:extLst>
      <p:ext uri="{BB962C8B-B14F-4D97-AF65-F5344CB8AC3E}">
        <p14:creationId xmlns:p14="http://schemas.microsoft.com/office/powerpoint/2010/main" val="117925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20</a:t>
            </a:fld>
            <a:endParaRPr lang="nl-NL"/>
          </a:p>
        </p:txBody>
      </p:sp>
    </p:spTree>
    <p:extLst>
      <p:ext uri="{BB962C8B-B14F-4D97-AF65-F5344CB8AC3E}">
        <p14:creationId xmlns:p14="http://schemas.microsoft.com/office/powerpoint/2010/main" val="126977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21</a:t>
            </a:fld>
            <a:endParaRPr lang="nl-NL"/>
          </a:p>
        </p:txBody>
      </p:sp>
    </p:spTree>
    <p:extLst>
      <p:ext uri="{BB962C8B-B14F-4D97-AF65-F5344CB8AC3E}">
        <p14:creationId xmlns:p14="http://schemas.microsoft.com/office/powerpoint/2010/main" val="134529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22</a:t>
            </a:fld>
            <a:endParaRPr lang="nl-NL"/>
          </a:p>
        </p:txBody>
      </p:sp>
    </p:spTree>
    <p:extLst>
      <p:ext uri="{BB962C8B-B14F-4D97-AF65-F5344CB8AC3E}">
        <p14:creationId xmlns:p14="http://schemas.microsoft.com/office/powerpoint/2010/main" val="386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23</a:t>
            </a:fld>
            <a:endParaRPr lang="nl-NL"/>
          </a:p>
        </p:txBody>
      </p:sp>
    </p:spTree>
    <p:extLst>
      <p:ext uri="{BB962C8B-B14F-4D97-AF65-F5344CB8AC3E}">
        <p14:creationId xmlns:p14="http://schemas.microsoft.com/office/powerpoint/2010/main" val="3382363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24</a:t>
            </a:fld>
            <a:endParaRPr lang="nl-NL"/>
          </a:p>
        </p:txBody>
      </p:sp>
    </p:spTree>
    <p:extLst>
      <p:ext uri="{BB962C8B-B14F-4D97-AF65-F5344CB8AC3E}">
        <p14:creationId xmlns:p14="http://schemas.microsoft.com/office/powerpoint/2010/main" val="2975743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25</a:t>
            </a:fld>
            <a:endParaRPr lang="nl-NL"/>
          </a:p>
        </p:txBody>
      </p:sp>
    </p:spTree>
    <p:extLst>
      <p:ext uri="{BB962C8B-B14F-4D97-AF65-F5344CB8AC3E}">
        <p14:creationId xmlns:p14="http://schemas.microsoft.com/office/powerpoint/2010/main" val="4131514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26</a:t>
            </a:fld>
            <a:endParaRPr lang="nl-NL"/>
          </a:p>
        </p:txBody>
      </p:sp>
    </p:spTree>
    <p:extLst>
      <p:ext uri="{BB962C8B-B14F-4D97-AF65-F5344CB8AC3E}">
        <p14:creationId xmlns:p14="http://schemas.microsoft.com/office/powerpoint/2010/main" val="1444483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27</a:t>
            </a:fld>
            <a:endParaRPr lang="nl-NL"/>
          </a:p>
        </p:txBody>
      </p:sp>
    </p:spTree>
    <p:extLst>
      <p:ext uri="{BB962C8B-B14F-4D97-AF65-F5344CB8AC3E}">
        <p14:creationId xmlns:p14="http://schemas.microsoft.com/office/powerpoint/2010/main" val="4029062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28</a:t>
            </a:fld>
            <a:endParaRPr lang="nl-NL"/>
          </a:p>
        </p:txBody>
      </p:sp>
    </p:spTree>
    <p:extLst>
      <p:ext uri="{BB962C8B-B14F-4D97-AF65-F5344CB8AC3E}">
        <p14:creationId xmlns:p14="http://schemas.microsoft.com/office/powerpoint/2010/main" val="546588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29</a:t>
            </a:fld>
            <a:endParaRPr lang="nl-NL"/>
          </a:p>
        </p:txBody>
      </p:sp>
    </p:spTree>
    <p:extLst>
      <p:ext uri="{BB962C8B-B14F-4D97-AF65-F5344CB8AC3E}">
        <p14:creationId xmlns:p14="http://schemas.microsoft.com/office/powerpoint/2010/main" val="92761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een dekking of</a:t>
            </a:r>
            <a:r>
              <a:rPr lang="nl-NL" baseline="0" dirty="0" smtClean="0"/>
              <a:t> inseminatie komt er sperma in de baarmoeder. Vaak bevat dit miljoenen zaadcellen. Terwijl er maar eentje nodig is.</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3</a:t>
            </a:fld>
            <a:endParaRPr lang="nl-NL"/>
          </a:p>
        </p:txBody>
      </p:sp>
    </p:spTree>
    <p:extLst>
      <p:ext uri="{BB962C8B-B14F-4D97-AF65-F5344CB8AC3E}">
        <p14:creationId xmlns:p14="http://schemas.microsoft.com/office/powerpoint/2010/main" val="189466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spermacellen moeten helemaal naar de eileider zwemmen.</a:t>
            </a:r>
            <a:r>
              <a:rPr lang="nl-NL" baseline="0" dirty="0" smtClean="0"/>
              <a:t> Onderweg vallen er al veel af. Bijvoorbeeld omdat ze geen goede staart hebben en daarom niet goed kunnen zwemmen. Ook kunnen ze de verkeerde kant op gaan. De baarmoeder heeft twee hoornen. Aan één kant is een eitje gesprongen (meestal, bij tweeling kan ook aan twee kanten).</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4</a:t>
            </a:fld>
            <a:endParaRPr lang="nl-NL"/>
          </a:p>
        </p:txBody>
      </p:sp>
    </p:spTree>
    <p:extLst>
      <p:ext uri="{BB962C8B-B14F-4D97-AF65-F5344CB8AC3E}">
        <p14:creationId xmlns:p14="http://schemas.microsoft.com/office/powerpoint/2010/main" val="376096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spermacellen moeten het eitje</a:t>
            </a:r>
            <a:r>
              <a:rPr lang="nl-NL" baseline="0" dirty="0" smtClean="0"/>
              <a:t> binnendringen. Hiervoor moeten ze eerst een laag afbreken. Ook nu vallen er weer heel veel spermacellen af.</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5</a:t>
            </a:fld>
            <a:endParaRPr lang="nl-NL"/>
          </a:p>
        </p:txBody>
      </p:sp>
    </p:spTree>
    <p:extLst>
      <p:ext uri="{BB962C8B-B14F-4D97-AF65-F5344CB8AC3E}">
        <p14:creationId xmlns:p14="http://schemas.microsoft.com/office/powerpoint/2010/main" val="2568044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a:t>
            </a:r>
            <a:r>
              <a:rPr lang="nl-NL" baseline="0" dirty="0" smtClean="0"/>
              <a:t> de spermacel binnen is, verliest hij zijn staart.</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6</a:t>
            </a:fld>
            <a:endParaRPr lang="nl-NL"/>
          </a:p>
        </p:txBody>
      </p:sp>
    </p:spTree>
    <p:extLst>
      <p:ext uri="{BB962C8B-B14F-4D97-AF65-F5344CB8AC3E}">
        <p14:creationId xmlns:p14="http://schemas.microsoft.com/office/powerpoint/2010/main" val="367019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a:t>
            </a:r>
            <a:r>
              <a:rPr lang="nl-NL" baseline="0" dirty="0" smtClean="0"/>
              <a:t> er bevruchting plaats vindt hebben eicel en zaadcel elkaar gevonden en vormen ze een embryo. Zowel de eicel als de zaadcel had erfelijke informatie bij zich. De informatie van vader en moeder zit nu in het embryo.</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7</a:t>
            </a:fld>
            <a:endParaRPr lang="nl-NL"/>
          </a:p>
        </p:txBody>
      </p:sp>
    </p:spTree>
    <p:extLst>
      <p:ext uri="{BB962C8B-B14F-4D97-AF65-F5344CB8AC3E}">
        <p14:creationId xmlns:p14="http://schemas.microsoft.com/office/powerpoint/2010/main" val="227523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Vervolgens moet er</a:t>
            </a:r>
            <a:r>
              <a:rPr lang="nl-NL" baseline="0" dirty="0" smtClean="0"/>
              <a:t> een deling plaatsvinden. Wij bestaan immers niet uit één cel, maar uit </a:t>
            </a:r>
            <a:r>
              <a:rPr lang="nl-NL" baseline="0" dirty="0" err="1" smtClean="0"/>
              <a:t>veeeeel</a:t>
            </a:r>
            <a:r>
              <a:rPr lang="nl-NL" baseline="0" dirty="0" smtClean="0"/>
              <a:t> meer.</a:t>
            </a:r>
            <a:endParaRPr lang="nl-NL" dirty="0"/>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8</a:t>
            </a:fld>
            <a:endParaRPr lang="nl-NL"/>
          </a:p>
        </p:txBody>
      </p:sp>
    </p:spTree>
    <p:extLst>
      <p:ext uri="{BB962C8B-B14F-4D97-AF65-F5344CB8AC3E}">
        <p14:creationId xmlns:p14="http://schemas.microsoft.com/office/powerpoint/2010/main" val="129162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906E7D-51BE-48CF-8E36-AC76B80C601E}" type="slidenum">
              <a:rPr lang="nl-NL" smtClean="0"/>
              <a:t>9</a:t>
            </a:fld>
            <a:endParaRPr lang="nl-NL"/>
          </a:p>
        </p:txBody>
      </p:sp>
    </p:spTree>
    <p:extLst>
      <p:ext uri="{BB962C8B-B14F-4D97-AF65-F5344CB8AC3E}">
        <p14:creationId xmlns:p14="http://schemas.microsoft.com/office/powerpoint/2010/main" val="45244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3">
        <a:schemeClr val="bg1"/>
      </p:bgRef>
    </p:bg>
    <p:spTree>
      <p:nvGrpSpPr>
        <p:cNvPr id="1" name=""/>
        <p:cNvGrpSpPr/>
        <p:nvPr/>
      </p:nvGrpSpPr>
      <p:grpSpPr>
        <a:xfrm>
          <a:off x="0" y="0"/>
          <a:ext cx="0" cy="0"/>
          <a:chOff x="0" y="0"/>
          <a:chExt cx="0" cy="0"/>
        </a:xfrm>
      </p:grpSpPr>
      <p:sp>
        <p:nvSpPr>
          <p:cNvPr id="12" name="Rechthoe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fgeronde rechthoe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O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09A602CA-8624-4947-AEDE-B8940EC77B16}" type="datetimeFigureOut">
              <a:rPr lang="nl-NL" smtClean="0"/>
              <a:t>30-5-2017</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29" name="Tijdelijke aanduiding voor dianummer 28"/>
          <p:cNvSpPr>
            <a:spLocks noGrp="1"/>
          </p:cNvSpPr>
          <p:nvPr>
            <p:ph type="sldNum" sz="quarter" idx="12"/>
          </p:nvPr>
        </p:nvSpPr>
        <p:spPr/>
        <p:txBody>
          <a:bodyPr lIns="0" tIns="0" rIns="0" bIns="0">
            <a:noAutofit/>
          </a:bodyPr>
          <a:lstStyle>
            <a:lvl1pPr>
              <a:defRPr sz="1400">
                <a:solidFill>
                  <a:srgbClr val="FFFFFF"/>
                </a:solidFill>
              </a:defRPr>
            </a:lvl1pPr>
          </a:lstStyle>
          <a:p>
            <a:fld id="{2470616F-B5C0-41C8-8759-809937111E31}" type="slidenum">
              <a:rPr lang="nl-NL" smtClean="0"/>
              <a:t>‹nr.›</a:t>
            </a:fld>
            <a:endParaRPr lang="nl-NL"/>
          </a:p>
        </p:txBody>
      </p:sp>
      <p:sp>
        <p:nvSpPr>
          <p:cNvPr id="7" name="Rechthoe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9A602CA-8624-4947-AEDE-B8940EC77B16}" type="datetimeFigureOut">
              <a:rPr lang="nl-NL" smtClean="0"/>
              <a:t>30-5-2017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70616F-B5C0-41C8-8759-809937111E3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1168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914400" y="274640"/>
            <a:ext cx="55626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9A602CA-8624-4947-AEDE-B8940EC77B16}" type="datetimeFigureOut">
              <a:rPr lang="nl-NL" smtClean="0"/>
              <a:t>30-5-2017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70616F-B5C0-41C8-8759-809937111E3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09A602CA-8624-4947-AEDE-B8940EC77B16}" type="datetimeFigureOut">
              <a:rPr lang="nl-NL" smtClean="0"/>
              <a:t>30-5-2017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470616F-B5C0-41C8-8759-809937111E31}" type="slidenum">
              <a:rPr lang="nl-NL" smtClean="0"/>
              <a:t>‹nr.›</a:t>
            </a:fld>
            <a:endParaRPr lang="nl-NL"/>
          </a:p>
        </p:txBody>
      </p:sp>
      <p:sp>
        <p:nvSpPr>
          <p:cNvPr id="8" name="Tijdelijke aanduiding voor inhoud 7"/>
          <p:cNvSpPr>
            <a:spLocks noGrp="1"/>
          </p:cNvSpPr>
          <p:nvPr>
            <p:ph sz="quarter" idx="1"/>
          </p:nvPr>
        </p:nvSpPr>
        <p:spPr>
          <a:xfrm>
            <a:off x="914400" y="1447800"/>
            <a:ext cx="777240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11" name="Rechthoe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fgeronde rechthoe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09A602CA-8624-4947-AEDE-B8940EC77B16}" type="datetimeFigureOut">
              <a:rPr lang="nl-NL" smtClean="0"/>
              <a:t>30-5-2017</a:t>
            </a:fld>
            <a:endParaRPr lang="nl-NL"/>
          </a:p>
        </p:txBody>
      </p:sp>
      <p:sp>
        <p:nvSpPr>
          <p:cNvPr id="5" name="Tijdelijke aanduiding voor voettekst 4"/>
          <p:cNvSpPr>
            <a:spLocks noGrp="1"/>
          </p:cNvSpPr>
          <p:nvPr>
            <p:ph type="ftr" sz="quarter" idx="11"/>
          </p:nvPr>
        </p:nvSpPr>
        <p:spPr>
          <a:xfrm>
            <a:off x="800100" y="6172200"/>
            <a:ext cx="4000500" cy="457200"/>
          </a:xfrm>
        </p:spPr>
        <p:txBody>
          <a:bodyPr/>
          <a:lstStyle/>
          <a:p>
            <a:endParaRPr lang="nl-NL"/>
          </a:p>
        </p:txBody>
      </p:sp>
      <p:sp>
        <p:nvSpPr>
          <p:cNvPr id="7" name="Rechthoe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146304" y="6208776"/>
            <a:ext cx="457200" cy="457200"/>
          </a:xfrm>
        </p:spPr>
        <p:txBody>
          <a:bodyPr/>
          <a:lstStyle/>
          <a:p>
            <a:fld id="{2470616F-B5C0-41C8-8759-809937111E31}"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09A602CA-8624-4947-AEDE-B8940EC77B16}" type="datetimeFigureOut">
              <a:rPr lang="nl-NL" smtClean="0"/>
              <a:t>30-5-2017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470616F-B5C0-41C8-8759-809937111E31}" type="slidenum">
              <a:rPr lang="nl-NL" smtClean="0"/>
              <a:t>‹nr.›</a:t>
            </a:fld>
            <a:endParaRPr lang="nl-NL"/>
          </a:p>
        </p:txBody>
      </p:sp>
      <p:sp>
        <p:nvSpPr>
          <p:cNvPr id="9" name="Tijdelijke aanduiding voor inhoud 8"/>
          <p:cNvSpPr>
            <a:spLocks noGrp="1"/>
          </p:cNvSpPr>
          <p:nvPr>
            <p:ph sz="quarter" idx="1"/>
          </p:nvPr>
        </p:nvSpPr>
        <p:spPr>
          <a:xfrm>
            <a:off x="91440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93395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09A602CA-8624-4947-AEDE-B8940EC77B16}" type="datetimeFigureOut">
              <a:rPr lang="nl-NL" smtClean="0"/>
              <a:t>30-5-2017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470616F-B5C0-41C8-8759-809937111E31}" type="slidenum">
              <a:rPr lang="nl-NL" smtClean="0"/>
              <a:t>‹nr.›</a:t>
            </a:fld>
            <a:endParaRPr lang="nl-NL"/>
          </a:p>
        </p:txBody>
      </p:sp>
      <p:sp>
        <p:nvSpPr>
          <p:cNvPr id="11" name="Tijdelijke aanduiding voor inhoud 10"/>
          <p:cNvSpPr>
            <a:spLocks noGrp="1"/>
          </p:cNvSpPr>
          <p:nvPr>
            <p:ph sz="half" idx="2"/>
          </p:nvPr>
        </p:nvSpPr>
        <p:spPr>
          <a:xfrm>
            <a:off x="9144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4"/>
          </p:nvPr>
        </p:nvSpPr>
        <p:spPr>
          <a:xfrm>
            <a:off x="49530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09A602CA-8624-4947-AEDE-B8940EC77B16}" type="datetimeFigureOut">
              <a:rPr lang="nl-NL" smtClean="0"/>
              <a:t>30-5-2017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470616F-B5C0-41C8-8759-809937111E31}"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9A602CA-8624-4947-AEDE-B8940EC77B16}" type="datetimeFigureOut">
              <a:rPr lang="nl-NL" smtClean="0"/>
              <a:t>30-5-2017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470616F-B5C0-41C8-8759-809937111E3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fgeronde rechthoe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09A602CA-8624-4947-AEDE-B8940EC77B16}" type="datetimeFigureOut">
              <a:rPr lang="nl-NL" smtClean="0"/>
              <a:t>30-5-2017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470616F-B5C0-41C8-8759-809937111E31}" type="slidenum">
              <a:rPr lang="nl-NL" smtClean="0"/>
              <a:t>‹nr.›</a:t>
            </a:fld>
            <a:endParaRPr lang="nl-NL"/>
          </a:p>
        </p:txBody>
      </p:sp>
      <p:sp>
        <p:nvSpPr>
          <p:cNvPr id="11" name="Tijdelijke aanduiding voor inhoud 10"/>
          <p:cNvSpPr>
            <a:spLocks noGrp="1"/>
          </p:cNvSpPr>
          <p:nvPr>
            <p:ph sz="quarter" idx="1"/>
          </p:nvPr>
        </p:nvSpPr>
        <p:spPr>
          <a:xfrm>
            <a:off x="2971800" y="1600200"/>
            <a:ext cx="5715000" cy="44958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09A602CA-8624-4947-AEDE-B8940EC77B16}" type="datetimeFigureOut">
              <a:rPr lang="nl-NL" smtClean="0"/>
              <a:t>30-5-2017</a:t>
            </a:fld>
            <a:endParaRPr lang="nl-NL"/>
          </a:p>
        </p:txBody>
      </p:sp>
      <p:sp>
        <p:nvSpPr>
          <p:cNvPr id="6" name="Tijdelijke aanduiding voor voettekst 5"/>
          <p:cNvSpPr>
            <a:spLocks noGrp="1"/>
          </p:cNvSpPr>
          <p:nvPr>
            <p:ph type="ftr" sz="quarter" idx="11"/>
          </p:nvPr>
        </p:nvSpPr>
        <p:spPr>
          <a:xfrm>
            <a:off x="914400" y="6172200"/>
            <a:ext cx="3886200" cy="457200"/>
          </a:xfrm>
        </p:spPr>
        <p:txBody>
          <a:bodyPr/>
          <a:lstStyle/>
          <a:p>
            <a:endParaRPr lang="nl-NL"/>
          </a:p>
        </p:txBody>
      </p:sp>
      <p:sp>
        <p:nvSpPr>
          <p:cNvPr id="7" name="Tijdelijke aanduiding voor dianummer 6"/>
          <p:cNvSpPr>
            <a:spLocks noGrp="1"/>
          </p:cNvSpPr>
          <p:nvPr>
            <p:ph type="sldNum" sz="quarter" idx="12"/>
          </p:nvPr>
        </p:nvSpPr>
        <p:spPr>
          <a:xfrm>
            <a:off x="146304" y="6208776"/>
            <a:ext cx="457200" cy="457200"/>
          </a:xfrm>
        </p:spPr>
        <p:txBody>
          <a:bodyPr/>
          <a:lstStyle/>
          <a:p>
            <a:fld id="{2470616F-B5C0-41C8-8759-809937111E31}" type="slidenum">
              <a:rPr lang="nl-NL" smtClean="0"/>
              <a:t>‹nr.›</a:t>
            </a:fld>
            <a:endParaRPr lang="nl-NL"/>
          </a:p>
        </p:txBody>
      </p:sp>
      <p:sp>
        <p:nvSpPr>
          <p:cNvPr id="11" name="Rechthoe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afbeelding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fgeronde rechthoe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jdelijke aanduiding voor ti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9A602CA-8624-4947-AEDE-B8940EC77B16}" type="datetimeFigureOut">
              <a:rPr lang="nl-NL" smtClean="0"/>
              <a:t>30-5-2017</a:t>
            </a:fld>
            <a:endParaRPr lang="nl-NL"/>
          </a:p>
        </p:txBody>
      </p:sp>
      <p:sp>
        <p:nvSpPr>
          <p:cNvPr id="3" name="Tijdelijke aanduiding voor voet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l-NL"/>
          </a:p>
        </p:txBody>
      </p:sp>
      <p:sp>
        <p:nvSpPr>
          <p:cNvPr id="23" name="Tijdelijke aanduiding voor dia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470616F-B5C0-41C8-8759-809937111E31}"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Dracht</a:t>
            </a:r>
            <a:endParaRPr lang="nl-NL" dirty="0"/>
          </a:p>
        </p:txBody>
      </p:sp>
      <p:sp>
        <p:nvSpPr>
          <p:cNvPr id="3" name="Titel 2"/>
          <p:cNvSpPr>
            <a:spLocks noGrp="1"/>
          </p:cNvSpPr>
          <p:nvPr>
            <p:ph type="ctrTitle"/>
          </p:nvPr>
        </p:nvSpPr>
        <p:spPr/>
        <p:txBody>
          <a:bodyPr/>
          <a:lstStyle/>
          <a:p>
            <a:r>
              <a:rPr lang="nl-NL" dirty="0" smtClean="0"/>
              <a:t>Fokkerij en Voortplanting</a:t>
            </a:r>
            <a:endParaRPr lang="nl-NL" dirty="0"/>
          </a:p>
        </p:txBody>
      </p:sp>
    </p:spTree>
    <p:extLst>
      <p:ext uri="{BB962C8B-B14F-4D97-AF65-F5344CB8AC3E}">
        <p14:creationId xmlns:p14="http://schemas.microsoft.com/office/powerpoint/2010/main" val="751281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Innesteling1</a:t>
            </a:r>
          </a:p>
        </p:txBody>
      </p:sp>
      <p:pic>
        <p:nvPicPr>
          <p:cNvPr id="10243" name="Picture 4" descr="innesteling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9131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innesteling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038" y="2209800"/>
            <a:ext cx="4110037"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061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Innesteling2</a:t>
            </a:r>
          </a:p>
        </p:txBody>
      </p:sp>
      <p:pic>
        <p:nvPicPr>
          <p:cNvPr id="11267" name="Picture 4" descr="innesteling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3706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innesteling_4_ontdoen_van_scha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014788"/>
            <a:ext cx="45069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06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Ontwikkeling1</a:t>
            </a:r>
          </a:p>
        </p:txBody>
      </p:sp>
      <p:sp>
        <p:nvSpPr>
          <p:cNvPr id="11267" name="Rectangle 3"/>
          <p:cNvSpPr>
            <a:spLocks noGrp="1" noChangeArrowheads="1"/>
          </p:cNvSpPr>
          <p:nvPr>
            <p:ph sz="quarter" idx="1"/>
          </p:nvPr>
        </p:nvSpPr>
        <p:spPr/>
        <p:txBody>
          <a:bodyPr/>
          <a:lstStyle/>
          <a:p>
            <a:pPr eaLnBrk="1" hangingPunct="1">
              <a:defRPr/>
            </a:pPr>
            <a:r>
              <a:rPr lang="nl-NL" dirty="0" smtClean="0">
                <a:latin typeface="Calibri" pitchFamily="34" charset="0"/>
                <a:cs typeface="Calibri" pitchFamily="34" charset="0"/>
              </a:rPr>
              <a:t>1-cellig = bevruchte eicel = </a:t>
            </a:r>
          </a:p>
          <a:p>
            <a:pPr marL="0" indent="0" eaLnBrk="1" hangingPunct="1">
              <a:buFontTx/>
              <a:buNone/>
              <a:defRPr/>
            </a:pPr>
            <a:r>
              <a:rPr lang="nl-NL" dirty="0" smtClean="0">
                <a:latin typeface="Calibri" pitchFamily="34" charset="0"/>
                <a:cs typeface="Calibri" pitchFamily="34" charset="0"/>
              </a:rPr>
              <a:t>	embryo</a:t>
            </a:r>
          </a:p>
          <a:p>
            <a:pPr eaLnBrk="1" hangingPunct="1">
              <a:defRPr/>
            </a:pPr>
            <a:endParaRPr lang="nl-NL" dirty="0" smtClean="0">
              <a:latin typeface="Calibri" pitchFamily="34" charset="0"/>
              <a:cs typeface="Calibri" pitchFamily="34" charset="0"/>
            </a:endParaRPr>
          </a:p>
          <a:p>
            <a:pPr eaLnBrk="1" hangingPunct="1">
              <a:defRPr/>
            </a:pPr>
            <a:r>
              <a:rPr lang="nl-NL" dirty="0" smtClean="0">
                <a:latin typeface="Calibri" pitchFamily="34" charset="0"/>
                <a:cs typeface="Calibri" pitchFamily="34" charset="0"/>
              </a:rPr>
              <a:t>2-cellig stadium</a:t>
            </a:r>
          </a:p>
          <a:p>
            <a:pPr eaLnBrk="1" hangingPunct="1">
              <a:defRPr/>
            </a:pPr>
            <a:endParaRPr lang="nl-NL" dirty="0" smtClean="0">
              <a:latin typeface="Calibri" pitchFamily="34" charset="0"/>
              <a:cs typeface="Calibri" pitchFamily="34" charset="0"/>
            </a:endParaRPr>
          </a:p>
          <a:p>
            <a:pPr eaLnBrk="1" hangingPunct="1">
              <a:defRPr/>
            </a:pPr>
            <a:endParaRPr lang="nl-NL" dirty="0" smtClean="0">
              <a:latin typeface="Calibri" pitchFamily="34" charset="0"/>
              <a:cs typeface="Calibri" pitchFamily="34" charset="0"/>
            </a:endParaRPr>
          </a:p>
          <a:p>
            <a:pPr eaLnBrk="1" hangingPunct="1">
              <a:defRPr/>
            </a:pPr>
            <a:r>
              <a:rPr lang="nl-NL" dirty="0" smtClean="0">
                <a:latin typeface="Calibri" pitchFamily="34" charset="0"/>
                <a:cs typeface="Calibri" pitchFamily="34" charset="0"/>
              </a:rPr>
              <a:t>4-cellig stadium</a:t>
            </a:r>
          </a:p>
        </p:txBody>
      </p:sp>
      <p:pic>
        <p:nvPicPr>
          <p:cNvPr id="12292"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30241" t="5882" r="56674" b="74454"/>
          <a:stretch>
            <a:fillRect/>
          </a:stretch>
        </p:blipFill>
        <p:spPr bwMode="auto">
          <a:xfrm>
            <a:off x="6875463" y="1268413"/>
            <a:ext cx="19081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0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Ontwikkeling2</a:t>
            </a:r>
          </a:p>
        </p:txBody>
      </p:sp>
      <p:sp>
        <p:nvSpPr>
          <p:cNvPr id="13315" name="Rectangle 3"/>
          <p:cNvSpPr>
            <a:spLocks noGrp="1" noChangeArrowheads="1"/>
          </p:cNvSpPr>
          <p:nvPr>
            <p:ph sz="quarter" idx="1"/>
          </p:nvPr>
        </p:nvSpPr>
        <p:spPr/>
        <p:txBody>
          <a:bodyPr/>
          <a:lstStyle/>
          <a:p>
            <a:pPr eaLnBrk="1" hangingPunct="1"/>
            <a:r>
              <a:rPr lang="nl-NL" altLang="nl-NL" smtClean="0">
                <a:latin typeface="Calibri" pitchFamily="34" charset="0"/>
                <a:ea typeface="Calibri" pitchFamily="34" charset="0"/>
                <a:cs typeface="Calibri" pitchFamily="34" charset="0"/>
              </a:rPr>
              <a:t>8- cellig stadium</a:t>
            </a:r>
          </a:p>
          <a:p>
            <a:pPr eaLnBrk="1" hangingPunct="1"/>
            <a:endParaRPr lang="nl-NL" altLang="nl-NL" smtClean="0">
              <a:latin typeface="Calibri" pitchFamily="34" charset="0"/>
              <a:ea typeface="Calibri" pitchFamily="34" charset="0"/>
              <a:cs typeface="Calibri" pitchFamily="34" charset="0"/>
            </a:endParaRPr>
          </a:p>
          <a:p>
            <a:pPr eaLnBrk="1" hangingPunct="1"/>
            <a:r>
              <a:rPr lang="nl-NL" altLang="nl-NL" smtClean="0">
                <a:latin typeface="Calibri" pitchFamily="34" charset="0"/>
                <a:ea typeface="Calibri" pitchFamily="34" charset="0"/>
                <a:cs typeface="Calibri" pitchFamily="34" charset="0"/>
              </a:rPr>
              <a:t>Veelcellig – in de baarmoeder</a:t>
            </a:r>
          </a:p>
          <a:p>
            <a:pPr eaLnBrk="1" hangingPunct="1"/>
            <a:endParaRPr lang="nl-NL" altLang="nl-NL" smtClean="0">
              <a:latin typeface="Calibri" pitchFamily="34" charset="0"/>
              <a:ea typeface="Calibri" pitchFamily="34" charset="0"/>
              <a:cs typeface="Calibri" pitchFamily="34" charset="0"/>
            </a:endParaRPr>
          </a:p>
          <a:p>
            <a:pPr eaLnBrk="1" hangingPunct="1"/>
            <a:r>
              <a:rPr lang="nl-NL" altLang="nl-NL" smtClean="0">
                <a:latin typeface="Calibri" pitchFamily="34" charset="0"/>
                <a:ea typeface="Calibri" pitchFamily="34" charset="0"/>
                <a:cs typeface="Calibri" pitchFamily="34" charset="0"/>
              </a:rPr>
              <a:t>1 cellaag dik blaasje</a:t>
            </a:r>
          </a:p>
        </p:txBody>
      </p:sp>
      <p:pic>
        <p:nvPicPr>
          <p:cNvPr id="13316"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29092" t="25546" r="56952" b="53847"/>
          <a:stretch>
            <a:fillRect/>
          </a:stretch>
        </p:blipFill>
        <p:spPr bwMode="auto">
          <a:xfrm>
            <a:off x="6659563" y="1341438"/>
            <a:ext cx="19431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42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Ontwikkeling3</a:t>
            </a:r>
          </a:p>
        </p:txBody>
      </p:sp>
      <p:sp>
        <p:nvSpPr>
          <p:cNvPr id="14339" name="Rectangle 3"/>
          <p:cNvSpPr>
            <a:spLocks noGrp="1" noChangeArrowheads="1"/>
          </p:cNvSpPr>
          <p:nvPr>
            <p:ph sz="quarter" idx="1"/>
          </p:nvPr>
        </p:nvSpPr>
        <p:spPr/>
        <p:txBody>
          <a:bodyPr/>
          <a:lstStyle/>
          <a:p>
            <a:pPr eaLnBrk="1" hangingPunct="1"/>
            <a:endParaRPr lang="nl-NL" altLang="nl-NL" smtClean="0">
              <a:latin typeface="Calibri" pitchFamily="34" charset="0"/>
              <a:ea typeface="Calibri" pitchFamily="34" charset="0"/>
              <a:cs typeface="Calibri" pitchFamily="34" charset="0"/>
            </a:endParaRPr>
          </a:p>
          <a:p>
            <a:pPr eaLnBrk="1" hangingPunct="1"/>
            <a:endParaRPr lang="nl-NL" altLang="nl-NL" smtClean="0">
              <a:latin typeface="Calibri" pitchFamily="34" charset="0"/>
              <a:ea typeface="Calibri" pitchFamily="34" charset="0"/>
              <a:cs typeface="Calibri" pitchFamily="34" charset="0"/>
            </a:endParaRPr>
          </a:p>
          <a:p>
            <a:pPr eaLnBrk="1" hangingPunct="1"/>
            <a:endParaRPr lang="nl-NL" altLang="nl-NL" smtClean="0">
              <a:latin typeface="Calibri" pitchFamily="34" charset="0"/>
              <a:ea typeface="Calibri" pitchFamily="34" charset="0"/>
              <a:cs typeface="Calibri" pitchFamily="34" charset="0"/>
            </a:endParaRPr>
          </a:p>
          <a:p>
            <a:pPr eaLnBrk="1" hangingPunct="1"/>
            <a:r>
              <a:rPr lang="nl-NL" altLang="nl-NL" smtClean="0">
                <a:latin typeface="Calibri" pitchFamily="34" charset="0"/>
                <a:ea typeface="Calibri" pitchFamily="34" charset="0"/>
                <a:cs typeface="Calibri" pitchFamily="34" charset="0"/>
              </a:rPr>
              <a:t>Cel differentiatie</a:t>
            </a:r>
          </a:p>
          <a:p>
            <a:pPr eaLnBrk="1" hangingPunct="1"/>
            <a:endParaRPr lang="nl-NL" altLang="nl-NL" smtClean="0">
              <a:latin typeface="Calibri" pitchFamily="34" charset="0"/>
              <a:ea typeface="Calibri" pitchFamily="34" charset="0"/>
              <a:cs typeface="Calibri" pitchFamily="34" charset="0"/>
            </a:endParaRPr>
          </a:p>
          <a:p>
            <a:pPr eaLnBrk="1" hangingPunct="1"/>
            <a:endParaRPr lang="nl-NL" altLang="nl-NL" smtClean="0">
              <a:latin typeface="Calibri" pitchFamily="34" charset="0"/>
              <a:ea typeface="Calibri" pitchFamily="34" charset="0"/>
              <a:cs typeface="Calibri" pitchFamily="34" charset="0"/>
            </a:endParaRPr>
          </a:p>
        </p:txBody>
      </p:sp>
      <p:pic>
        <p:nvPicPr>
          <p:cNvPr id="14340"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26732" t="46153" r="54129" b="30684"/>
          <a:stretch>
            <a:fillRect/>
          </a:stretch>
        </p:blipFill>
        <p:spPr bwMode="auto">
          <a:xfrm>
            <a:off x="5436096" y="1268760"/>
            <a:ext cx="23034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023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endParaRPr lang="nl-NL" altLang="nl-NL" smtClean="0">
              <a:latin typeface="Calibri" pitchFamily="34" charset="0"/>
              <a:ea typeface="Calibri" pitchFamily="34" charset="0"/>
              <a:cs typeface="Calibri" pitchFamily="34" charset="0"/>
            </a:endParaRPr>
          </a:p>
        </p:txBody>
      </p:sp>
      <p:pic>
        <p:nvPicPr>
          <p:cNvPr id="15363"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73088" y="30163"/>
            <a:ext cx="7670800" cy="6418262"/>
          </a:xfrm>
        </p:spPr>
      </p:pic>
    </p:spTree>
    <p:extLst>
      <p:ext uri="{BB962C8B-B14F-4D97-AF65-F5344CB8AC3E}">
        <p14:creationId xmlns:p14="http://schemas.microsoft.com/office/powerpoint/2010/main" val="320878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Ontwikkeling4</a:t>
            </a:r>
          </a:p>
        </p:txBody>
      </p:sp>
      <p:sp>
        <p:nvSpPr>
          <p:cNvPr id="14339" name="Rectangle 3"/>
          <p:cNvSpPr>
            <a:spLocks noGrp="1" noChangeArrowheads="1"/>
          </p:cNvSpPr>
          <p:nvPr>
            <p:ph sz="quarter" idx="1"/>
          </p:nvPr>
        </p:nvSpPr>
        <p:spPr/>
        <p:txBody>
          <a:bodyPr/>
          <a:lstStyle/>
          <a:p>
            <a:pPr eaLnBrk="1" hangingPunct="1">
              <a:defRPr/>
            </a:pPr>
            <a:endParaRPr lang="nl-NL" dirty="0" smtClean="0">
              <a:latin typeface="Calibri" pitchFamily="34" charset="0"/>
              <a:cs typeface="Calibri" pitchFamily="34" charset="0"/>
            </a:endParaRPr>
          </a:p>
          <a:p>
            <a:pPr eaLnBrk="1" hangingPunct="1">
              <a:defRPr/>
            </a:pPr>
            <a:endParaRPr lang="nl-NL" dirty="0" smtClean="0">
              <a:latin typeface="Calibri" pitchFamily="34" charset="0"/>
              <a:cs typeface="Calibri" pitchFamily="34" charset="0"/>
            </a:endParaRPr>
          </a:p>
          <a:p>
            <a:pPr eaLnBrk="1" hangingPunct="1">
              <a:defRPr/>
            </a:pPr>
            <a:r>
              <a:rPr lang="nl-NL" dirty="0" smtClean="0">
                <a:latin typeface="Calibri" pitchFamily="34" charset="0"/>
                <a:cs typeface="Calibri" pitchFamily="34" charset="0"/>
              </a:rPr>
              <a:t>Ontstaan neurale buis</a:t>
            </a:r>
          </a:p>
          <a:p>
            <a:pPr eaLnBrk="1" hangingPunct="1">
              <a:defRPr/>
            </a:pPr>
            <a:endParaRPr lang="nl-NL" dirty="0" smtClean="0">
              <a:latin typeface="Calibri" pitchFamily="34" charset="0"/>
              <a:cs typeface="Calibri" pitchFamily="34" charset="0"/>
            </a:endParaRPr>
          </a:p>
          <a:p>
            <a:pPr eaLnBrk="1" hangingPunct="1">
              <a:defRPr/>
            </a:pPr>
            <a:endParaRPr lang="nl-NL" dirty="0" smtClean="0">
              <a:latin typeface="Calibri" pitchFamily="34" charset="0"/>
              <a:cs typeface="Calibri" pitchFamily="34" charset="0"/>
            </a:endParaRPr>
          </a:p>
          <a:p>
            <a:pPr marL="0" indent="0" eaLnBrk="1" hangingPunct="1">
              <a:buFontTx/>
              <a:buNone/>
              <a:defRPr/>
            </a:pPr>
            <a:endParaRPr lang="nl-NL" dirty="0" smtClean="0">
              <a:latin typeface="Calibri" pitchFamily="34" charset="0"/>
              <a:cs typeface="Calibri" pitchFamily="34" charset="0"/>
            </a:endParaRPr>
          </a:p>
        </p:txBody>
      </p:sp>
      <p:pic>
        <p:nvPicPr>
          <p:cNvPr id="16388"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29092" t="69316" r="54733"/>
          <a:stretch>
            <a:fillRect/>
          </a:stretch>
        </p:blipFill>
        <p:spPr bwMode="auto">
          <a:xfrm>
            <a:off x="6336507" y="931985"/>
            <a:ext cx="165576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62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Ontwikkeling5</a:t>
            </a:r>
          </a:p>
        </p:txBody>
      </p:sp>
      <p:sp>
        <p:nvSpPr>
          <p:cNvPr id="17411" name="Rectangle 3"/>
          <p:cNvSpPr>
            <a:spLocks noGrp="1" noChangeArrowheads="1"/>
          </p:cNvSpPr>
          <p:nvPr>
            <p:ph sz="quarter" idx="1"/>
          </p:nvPr>
        </p:nvSpPr>
        <p:spPr/>
        <p:txBody>
          <a:bodyPr/>
          <a:lstStyle/>
          <a:p>
            <a:pPr eaLnBrk="1" hangingPunct="1"/>
            <a:r>
              <a:rPr lang="nl-NL" altLang="nl-NL" smtClean="0">
                <a:latin typeface="Calibri" pitchFamily="34" charset="0"/>
                <a:ea typeface="Calibri" pitchFamily="34" charset="0"/>
                <a:cs typeface="Calibri" pitchFamily="34" charset="0"/>
              </a:rPr>
              <a:t>Ontstaan welvelkolom</a:t>
            </a:r>
          </a:p>
          <a:p>
            <a:pPr eaLnBrk="1" hangingPunct="1"/>
            <a:endParaRPr lang="nl-NL" altLang="nl-NL" smtClean="0">
              <a:latin typeface="Calibri" pitchFamily="34" charset="0"/>
              <a:ea typeface="Calibri" pitchFamily="34" charset="0"/>
              <a:cs typeface="Calibri" pitchFamily="34" charset="0"/>
            </a:endParaRPr>
          </a:p>
          <a:p>
            <a:pPr eaLnBrk="1" hangingPunct="1"/>
            <a:endParaRPr lang="nl-NL" altLang="nl-NL" smtClean="0">
              <a:latin typeface="Calibri" pitchFamily="34" charset="0"/>
              <a:ea typeface="Calibri" pitchFamily="34" charset="0"/>
              <a:cs typeface="Calibri" pitchFamily="34" charset="0"/>
            </a:endParaRPr>
          </a:p>
          <a:p>
            <a:pPr eaLnBrk="1" hangingPunct="1"/>
            <a:endParaRPr lang="nl-NL" altLang="nl-NL" smtClean="0">
              <a:latin typeface="Calibri" pitchFamily="34" charset="0"/>
              <a:ea typeface="Calibri" pitchFamily="34" charset="0"/>
              <a:cs typeface="Calibri" pitchFamily="34" charset="0"/>
            </a:endParaRPr>
          </a:p>
          <a:p>
            <a:pPr eaLnBrk="1" hangingPunct="1"/>
            <a:endParaRPr lang="nl-NL" altLang="nl-NL" smtClean="0">
              <a:latin typeface="Calibri" pitchFamily="34" charset="0"/>
              <a:ea typeface="Calibri" pitchFamily="34" charset="0"/>
              <a:cs typeface="Calibri" pitchFamily="34" charset="0"/>
            </a:endParaRPr>
          </a:p>
          <a:p>
            <a:pPr eaLnBrk="1" hangingPunct="1"/>
            <a:r>
              <a:rPr lang="nl-NL" altLang="nl-NL" smtClean="0">
                <a:latin typeface="Calibri" pitchFamily="34" charset="0"/>
                <a:ea typeface="Calibri" pitchFamily="34" charset="0"/>
                <a:cs typeface="Calibri" pitchFamily="34" charset="0"/>
              </a:rPr>
              <a:t>Ontstaan spieren</a:t>
            </a:r>
          </a:p>
        </p:txBody>
      </p:sp>
      <p:pic>
        <p:nvPicPr>
          <p:cNvPr id="17412"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54808" t="6308" r="29041" b="73196"/>
          <a:stretch>
            <a:fillRect/>
          </a:stretch>
        </p:blipFill>
        <p:spPr bwMode="auto">
          <a:xfrm>
            <a:off x="6732588" y="1196975"/>
            <a:ext cx="2260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19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33375"/>
            <a:ext cx="7772400" cy="901700"/>
          </a:xfrm>
        </p:spPr>
        <p:txBody>
          <a:bodyPr/>
          <a:lstStyle/>
          <a:p>
            <a:pPr eaLnBrk="1" hangingPunct="1"/>
            <a:r>
              <a:rPr lang="nl-NL" altLang="nl-NL" smtClean="0">
                <a:latin typeface="Calibri" pitchFamily="34" charset="0"/>
                <a:ea typeface="Calibri" pitchFamily="34" charset="0"/>
                <a:cs typeface="Calibri" pitchFamily="34" charset="0"/>
              </a:rPr>
              <a:t>Ontwikkeling6</a:t>
            </a:r>
          </a:p>
        </p:txBody>
      </p:sp>
      <p:sp>
        <p:nvSpPr>
          <p:cNvPr id="18435" name="Rectangle 3"/>
          <p:cNvSpPr>
            <a:spLocks noGrp="1" noChangeArrowheads="1"/>
          </p:cNvSpPr>
          <p:nvPr>
            <p:ph sz="quarter" idx="1"/>
          </p:nvPr>
        </p:nvSpPr>
        <p:spPr>
          <a:xfrm>
            <a:off x="685800" y="1341438"/>
            <a:ext cx="7772400" cy="4754562"/>
          </a:xfrm>
        </p:spPr>
        <p:txBody>
          <a:bodyPr/>
          <a:lstStyle/>
          <a:p>
            <a:pPr lvl="5"/>
            <a:r>
              <a:rPr lang="nl-NL" altLang="nl-NL" dirty="0" smtClean="0">
                <a:latin typeface="Calibri" pitchFamily="34" charset="0"/>
                <a:ea typeface="Calibri" pitchFamily="34" charset="0"/>
                <a:cs typeface="Calibri" pitchFamily="34" charset="0"/>
              </a:rPr>
              <a:t>Huid</a:t>
            </a:r>
          </a:p>
          <a:p>
            <a:pPr lvl="5"/>
            <a:r>
              <a:rPr lang="nl-NL" altLang="nl-NL" dirty="0" smtClean="0">
                <a:latin typeface="Calibri" pitchFamily="34" charset="0"/>
                <a:ea typeface="Calibri" pitchFamily="34" charset="0"/>
                <a:cs typeface="Calibri" pitchFamily="34" charset="0"/>
              </a:rPr>
              <a:t>Zenuwstelsel</a:t>
            </a:r>
          </a:p>
          <a:p>
            <a:pPr lvl="5"/>
            <a:r>
              <a:rPr lang="nl-NL" altLang="nl-NL" dirty="0" smtClean="0">
                <a:latin typeface="Calibri" pitchFamily="34" charset="0"/>
                <a:ea typeface="Calibri" pitchFamily="34" charset="0"/>
                <a:cs typeface="Calibri" pitchFamily="34" charset="0"/>
              </a:rPr>
              <a:t>Wervelkolom</a:t>
            </a:r>
          </a:p>
          <a:p>
            <a:pPr lvl="5"/>
            <a:r>
              <a:rPr lang="nl-NL" altLang="nl-NL" dirty="0" smtClean="0">
                <a:latin typeface="Calibri" pitchFamily="34" charset="0"/>
                <a:ea typeface="Calibri" pitchFamily="34" charset="0"/>
                <a:cs typeface="Calibri" pitchFamily="34" charset="0"/>
              </a:rPr>
              <a:t>Darm</a:t>
            </a:r>
          </a:p>
          <a:p>
            <a:pPr lvl="5"/>
            <a:r>
              <a:rPr lang="nl-NL" altLang="nl-NL" dirty="0" smtClean="0">
                <a:latin typeface="Calibri" pitchFamily="34" charset="0"/>
                <a:ea typeface="Calibri" pitchFamily="34" charset="0"/>
                <a:cs typeface="Calibri" pitchFamily="34" charset="0"/>
              </a:rPr>
              <a:t>Lichaamsholte </a:t>
            </a:r>
          </a:p>
          <a:p>
            <a:pPr lvl="4" eaLnBrk="1" hangingPunct="1"/>
            <a:endParaRPr lang="nl-NL" altLang="nl-NL" dirty="0" smtClean="0">
              <a:latin typeface="Calibri" pitchFamily="34" charset="0"/>
              <a:ea typeface="Calibri" pitchFamily="34" charset="0"/>
              <a:cs typeface="Calibri" pitchFamily="34" charset="0"/>
            </a:endParaRPr>
          </a:p>
          <a:p>
            <a:pPr lvl="4" eaLnBrk="1" hangingPunct="1"/>
            <a:endParaRPr lang="nl-NL" altLang="nl-NL" dirty="0" smtClean="0">
              <a:latin typeface="Calibri" pitchFamily="34" charset="0"/>
              <a:ea typeface="Calibri" pitchFamily="34" charset="0"/>
              <a:cs typeface="Calibri" pitchFamily="34" charset="0"/>
            </a:endParaRPr>
          </a:p>
          <a:p>
            <a:pPr lvl="4"/>
            <a:r>
              <a:rPr lang="nl-NL" altLang="nl-NL" dirty="0" smtClean="0">
                <a:latin typeface="Calibri" pitchFamily="34" charset="0"/>
                <a:ea typeface="Calibri" pitchFamily="34" charset="0"/>
                <a:cs typeface="Calibri" pitchFamily="34" charset="0"/>
              </a:rPr>
              <a:t> 	</a:t>
            </a:r>
            <a:r>
              <a:rPr lang="nl-NL" altLang="nl-NL" dirty="0">
                <a:latin typeface="Calibri" pitchFamily="34" charset="0"/>
                <a:ea typeface="Calibri" pitchFamily="34" charset="0"/>
                <a:cs typeface="Calibri" pitchFamily="34" charset="0"/>
              </a:rPr>
              <a:t>4 weken – kieuwspleten, oog- en </a:t>
            </a:r>
            <a:r>
              <a:rPr lang="nl-NL" altLang="nl-NL" dirty="0" err="1">
                <a:latin typeface="Calibri" pitchFamily="34" charset="0"/>
                <a:ea typeface="Calibri" pitchFamily="34" charset="0"/>
                <a:cs typeface="Calibri" pitchFamily="34" charset="0"/>
              </a:rPr>
              <a:t>ooraanleg</a:t>
            </a:r>
            <a:endParaRPr lang="nl-NL" altLang="nl-NL" dirty="0">
              <a:latin typeface="Calibri" pitchFamily="34" charset="0"/>
              <a:ea typeface="Calibri" pitchFamily="34" charset="0"/>
              <a:cs typeface="Calibri" pitchFamily="34" charset="0"/>
            </a:endParaRPr>
          </a:p>
          <a:p>
            <a:pPr lvl="4" eaLnBrk="1" hangingPunct="1"/>
            <a:endParaRPr lang="nl-NL" altLang="nl-NL" dirty="0" smtClean="0">
              <a:latin typeface="Calibri" pitchFamily="34" charset="0"/>
              <a:ea typeface="Calibri" pitchFamily="34" charset="0"/>
              <a:cs typeface="Calibri" pitchFamily="34" charset="0"/>
            </a:endParaRPr>
          </a:p>
        </p:txBody>
      </p:sp>
      <p:pic>
        <p:nvPicPr>
          <p:cNvPr id="18436"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54175" t="28130" r="26680" b="43542"/>
          <a:stretch>
            <a:fillRect/>
          </a:stretch>
        </p:blipFill>
        <p:spPr bwMode="auto">
          <a:xfrm>
            <a:off x="395535" y="1174304"/>
            <a:ext cx="19923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2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95536" y="1772816"/>
            <a:ext cx="3094286" cy="782960"/>
          </a:xfrm>
        </p:spPr>
        <p:txBody>
          <a:bodyPr>
            <a:normAutofit/>
          </a:bodyPr>
          <a:lstStyle/>
          <a:p>
            <a:pPr eaLnBrk="1" hangingPunct="1"/>
            <a:r>
              <a:rPr lang="nl-NL" altLang="nl-NL" sz="2800" dirty="0" smtClean="0">
                <a:latin typeface="Calibri" pitchFamily="34" charset="0"/>
                <a:ea typeface="Calibri" pitchFamily="34" charset="0"/>
                <a:cs typeface="Calibri" pitchFamily="34" charset="0"/>
              </a:rPr>
              <a:t>4 weken, 1 cm</a:t>
            </a:r>
          </a:p>
        </p:txBody>
      </p:sp>
      <p:pic>
        <p:nvPicPr>
          <p:cNvPr id="19459"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rcRect l="34048" r="31355" b="68520"/>
          <a:stretch>
            <a:fillRect/>
          </a:stretch>
        </p:blipFill>
        <p:spPr>
          <a:xfrm>
            <a:off x="3491880" y="548680"/>
            <a:ext cx="5099050" cy="5775325"/>
          </a:xfrm>
        </p:spPr>
      </p:pic>
    </p:spTree>
    <p:extLst>
      <p:ext uri="{BB962C8B-B14F-4D97-AF65-F5344CB8AC3E}">
        <p14:creationId xmlns:p14="http://schemas.microsoft.com/office/powerpoint/2010/main" val="146325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Bevruchting</a:t>
            </a:r>
          </a:p>
        </p:txBody>
      </p:sp>
      <p:pic>
        <p:nvPicPr>
          <p:cNvPr id="2051" name="Picture 4" descr="bevruchting1"/>
          <p:cNvPicPr>
            <a:picLocks noChangeAspect="1" noChangeArrowheads="1"/>
          </p:cNvPicPr>
          <p:nvPr/>
        </p:nvPicPr>
        <p:blipFill rotWithShape="1">
          <a:blip r:embed="rId3">
            <a:extLst>
              <a:ext uri="{28A0092B-C50C-407E-A947-70E740481C1C}">
                <a14:useLocalDpi xmlns:a14="http://schemas.microsoft.com/office/drawing/2010/main" val="0"/>
              </a:ext>
            </a:extLst>
          </a:blip>
          <a:srcRect b="6554"/>
          <a:stretch/>
        </p:blipFill>
        <p:spPr bwMode="auto">
          <a:xfrm>
            <a:off x="2051720" y="1324555"/>
            <a:ext cx="5040560" cy="478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503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Ontwikkeling7</a:t>
            </a:r>
          </a:p>
        </p:txBody>
      </p:sp>
      <p:sp>
        <p:nvSpPr>
          <p:cNvPr id="20483" name="Rectangle 3"/>
          <p:cNvSpPr>
            <a:spLocks noGrp="1" noChangeArrowheads="1"/>
          </p:cNvSpPr>
          <p:nvPr>
            <p:ph sz="quarter" idx="1"/>
          </p:nvPr>
        </p:nvSpPr>
        <p:spPr>
          <a:xfrm>
            <a:off x="3563938" y="1981200"/>
            <a:ext cx="4894262" cy="4114800"/>
          </a:xfrm>
        </p:spPr>
        <p:txBody>
          <a:bodyPr/>
          <a:lstStyle/>
          <a:p>
            <a:pPr eaLnBrk="1" hangingPunct="1"/>
            <a:r>
              <a:rPr lang="nl-NL" altLang="nl-NL" smtClean="0">
                <a:latin typeface="Calibri" pitchFamily="34" charset="0"/>
                <a:ea typeface="Calibri" pitchFamily="34" charset="0"/>
                <a:cs typeface="Calibri" pitchFamily="34" charset="0"/>
              </a:rPr>
              <a:t>5 weken, aanleg poten</a:t>
            </a:r>
          </a:p>
        </p:txBody>
      </p:sp>
      <p:pic>
        <p:nvPicPr>
          <p:cNvPr id="20484"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52335" t="56458" r="26680" b="24240"/>
          <a:stretch>
            <a:fillRect/>
          </a:stretch>
        </p:blipFill>
        <p:spPr bwMode="auto">
          <a:xfrm>
            <a:off x="395288" y="1340768"/>
            <a:ext cx="298767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949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685800" y="609600"/>
            <a:ext cx="7772400" cy="658813"/>
          </a:xfrm>
        </p:spPr>
        <p:txBody>
          <a:bodyPr>
            <a:normAutofit fontScale="90000"/>
          </a:bodyPr>
          <a:lstStyle/>
          <a:p>
            <a:pPr eaLnBrk="1" hangingPunct="1"/>
            <a:r>
              <a:rPr lang="nl-NL" altLang="nl-NL" smtClean="0">
                <a:latin typeface="Calibri" pitchFamily="34" charset="0"/>
                <a:ea typeface="Calibri" pitchFamily="34" charset="0"/>
                <a:cs typeface="Calibri" pitchFamily="34" charset="0"/>
              </a:rPr>
              <a:t>7 weken, 7 cm</a:t>
            </a:r>
          </a:p>
        </p:txBody>
      </p:sp>
      <p:pic>
        <p:nvPicPr>
          <p:cNvPr id="21507"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rcRect t="32593" r="57375" b="40372"/>
          <a:stretch>
            <a:fillRect/>
          </a:stretch>
        </p:blipFill>
        <p:spPr>
          <a:xfrm>
            <a:off x="468313" y="1387475"/>
            <a:ext cx="6599237" cy="5210175"/>
          </a:xfrm>
        </p:spPr>
      </p:pic>
    </p:spTree>
    <p:extLst>
      <p:ext uri="{BB962C8B-B14F-4D97-AF65-F5344CB8AC3E}">
        <p14:creationId xmlns:p14="http://schemas.microsoft.com/office/powerpoint/2010/main" val="2087732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Ontwikkeling8</a:t>
            </a:r>
          </a:p>
        </p:txBody>
      </p:sp>
      <p:sp>
        <p:nvSpPr>
          <p:cNvPr id="22531" name="Rectangle 3"/>
          <p:cNvSpPr>
            <a:spLocks noGrp="1" noChangeArrowheads="1"/>
          </p:cNvSpPr>
          <p:nvPr>
            <p:ph sz="quarter" idx="1"/>
          </p:nvPr>
        </p:nvSpPr>
        <p:spPr>
          <a:xfrm>
            <a:off x="3276600" y="1981200"/>
            <a:ext cx="5181600" cy="4114800"/>
          </a:xfrm>
        </p:spPr>
        <p:txBody>
          <a:bodyPr/>
          <a:lstStyle/>
          <a:p>
            <a:pPr eaLnBrk="1" hangingPunct="1"/>
            <a:r>
              <a:rPr lang="nl-NL" altLang="nl-NL" smtClean="0">
                <a:latin typeface="Calibri" pitchFamily="34" charset="0"/>
                <a:ea typeface="Calibri" pitchFamily="34" charset="0"/>
                <a:cs typeface="Calibri" pitchFamily="34" charset="0"/>
              </a:rPr>
              <a:t>8 weken, miniatuurkalf</a:t>
            </a:r>
          </a:p>
        </p:txBody>
      </p:sp>
      <p:pic>
        <p:nvPicPr>
          <p:cNvPr id="22532" name="Picture 4" descr="SCAN005"/>
          <p:cNvPicPr>
            <a:picLocks noChangeAspect="1" noChangeArrowheads="1"/>
          </p:cNvPicPr>
          <p:nvPr/>
        </p:nvPicPr>
        <p:blipFill>
          <a:blip r:embed="rId3">
            <a:extLst>
              <a:ext uri="{28A0092B-C50C-407E-A947-70E740481C1C}">
                <a14:useLocalDpi xmlns:a14="http://schemas.microsoft.com/office/drawing/2010/main" val="0"/>
              </a:ext>
            </a:extLst>
          </a:blip>
          <a:srcRect l="52335" t="75760" r="26680"/>
          <a:stretch>
            <a:fillRect/>
          </a:stretch>
        </p:blipFill>
        <p:spPr bwMode="auto">
          <a:xfrm>
            <a:off x="323850" y="1268413"/>
            <a:ext cx="254635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683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9 weken, 9 cm</a:t>
            </a:r>
          </a:p>
        </p:txBody>
      </p:sp>
      <p:pic>
        <p:nvPicPr>
          <p:cNvPr id="23555"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067944" y="404664"/>
            <a:ext cx="4689066" cy="5833317"/>
          </a:xfrm>
        </p:spPr>
      </p:pic>
    </p:spTree>
    <p:extLst>
      <p:ext uri="{BB962C8B-B14F-4D97-AF65-F5344CB8AC3E}">
        <p14:creationId xmlns:p14="http://schemas.microsoft.com/office/powerpoint/2010/main" val="1517890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Ontwikkeling9</a:t>
            </a:r>
          </a:p>
        </p:txBody>
      </p:sp>
      <p:sp>
        <p:nvSpPr>
          <p:cNvPr id="24579" name="Rectangle 3"/>
          <p:cNvSpPr>
            <a:spLocks noGrp="1" noChangeArrowheads="1"/>
          </p:cNvSpPr>
          <p:nvPr>
            <p:ph sz="quarter" idx="1"/>
          </p:nvPr>
        </p:nvSpPr>
        <p:spPr>
          <a:xfrm>
            <a:off x="6372225" y="1981200"/>
            <a:ext cx="2303463" cy="4114800"/>
          </a:xfrm>
        </p:spPr>
        <p:txBody>
          <a:bodyPr/>
          <a:lstStyle/>
          <a:p>
            <a:pPr eaLnBrk="1" hangingPunct="1"/>
            <a:r>
              <a:rPr lang="nl-NL" altLang="nl-NL" smtClean="0">
                <a:latin typeface="Calibri" pitchFamily="34" charset="0"/>
                <a:ea typeface="Calibri" pitchFamily="34" charset="0"/>
                <a:cs typeface="Calibri" pitchFamily="34" charset="0"/>
              </a:rPr>
              <a:t>14 weken</a:t>
            </a:r>
          </a:p>
        </p:txBody>
      </p:sp>
      <p:pic>
        <p:nvPicPr>
          <p:cNvPr id="24580" name="Picture 4" descr="SCAN006"/>
          <p:cNvPicPr>
            <a:picLocks noChangeAspect="1" noChangeArrowheads="1"/>
          </p:cNvPicPr>
          <p:nvPr/>
        </p:nvPicPr>
        <p:blipFill>
          <a:blip r:embed="rId3">
            <a:extLst>
              <a:ext uri="{28A0092B-C50C-407E-A947-70E740481C1C}">
                <a14:useLocalDpi xmlns:a14="http://schemas.microsoft.com/office/drawing/2010/main" val="0"/>
              </a:ext>
            </a:extLst>
          </a:blip>
          <a:srcRect l="35654" t="60271" r="1538"/>
          <a:stretch>
            <a:fillRect/>
          </a:stretch>
        </p:blipFill>
        <p:spPr bwMode="auto">
          <a:xfrm>
            <a:off x="250825" y="2005013"/>
            <a:ext cx="5834063"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373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nl-NL" altLang="nl-NL" dirty="0" smtClean="0">
                <a:latin typeface="Calibri" pitchFamily="34" charset="0"/>
                <a:ea typeface="Calibri" pitchFamily="34" charset="0"/>
                <a:cs typeface="Calibri" pitchFamily="34" charset="0"/>
              </a:rPr>
              <a:t>Ontwikkeling10 </a:t>
            </a:r>
            <a:br>
              <a:rPr lang="nl-NL" altLang="nl-NL" dirty="0" smtClean="0">
                <a:latin typeface="Calibri" pitchFamily="34" charset="0"/>
                <a:ea typeface="Calibri" pitchFamily="34" charset="0"/>
                <a:cs typeface="Calibri" pitchFamily="34" charset="0"/>
              </a:rPr>
            </a:br>
            <a:r>
              <a:rPr lang="nl-NL" altLang="nl-NL" dirty="0" smtClean="0">
                <a:latin typeface="Calibri" pitchFamily="34" charset="0"/>
                <a:ea typeface="Calibri" pitchFamily="34" charset="0"/>
                <a:cs typeface="Calibri" pitchFamily="34" charset="0"/>
              </a:rPr>
              <a:t>22 weken</a:t>
            </a:r>
          </a:p>
        </p:txBody>
      </p:sp>
      <p:pic>
        <p:nvPicPr>
          <p:cNvPr id="25604" name="Picture 5" descr="SCAN007"/>
          <p:cNvPicPr>
            <a:picLocks noChangeAspect="1" noChangeArrowheads="1"/>
          </p:cNvPicPr>
          <p:nvPr/>
        </p:nvPicPr>
        <p:blipFill>
          <a:blip r:embed="rId3">
            <a:extLst>
              <a:ext uri="{28A0092B-C50C-407E-A947-70E740481C1C}">
                <a14:useLocalDpi xmlns:a14="http://schemas.microsoft.com/office/drawing/2010/main" val="0"/>
              </a:ext>
            </a:extLst>
          </a:blip>
          <a:srcRect r="33946" b="62935"/>
          <a:stretch>
            <a:fillRect/>
          </a:stretch>
        </p:blipFill>
        <p:spPr bwMode="auto">
          <a:xfrm>
            <a:off x="1043608" y="1700808"/>
            <a:ext cx="662463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489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endParaRPr lang="nl-NL" altLang="nl-NL" smtClean="0">
              <a:latin typeface="Calibri" pitchFamily="34" charset="0"/>
              <a:ea typeface="Calibri" pitchFamily="34" charset="0"/>
              <a:cs typeface="Calibri" pitchFamily="34" charset="0"/>
            </a:endParaRPr>
          </a:p>
        </p:txBody>
      </p:sp>
      <p:pic>
        <p:nvPicPr>
          <p:cNvPr id="26627"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75656" y="67018"/>
            <a:ext cx="6335712" cy="6764338"/>
          </a:xfrm>
        </p:spPr>
      </p:pic>
    </p:spTree>
    <p:extLst>
      <p:ext uri="{BB962C8B-B14F-4D97-AF65-F5344CB8AC3E}">
        <p14:creationId xmlns:p14="http://schemas.microsoft.com/office/powerpoint/2010/main" val="2250197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endParaRPr lang="nl-NL" altLang="nl-NL" smtClean="0">
              <a:latin typeface="Calibri" pitchFamily="34" charset="0"/>
              <a:ea typeface="Calibri" pitchFamily="34" charset="0"/>
              <a:cs typeface="Calibri" pitchFamily="34" charset="0"/>
            </a:endParaRPr>
          </a:p>
        </p:txBody>
      </p:sp>
      <p:pic>
        <p:nvPicPr>
          <p:cNvPr id="27651"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84150" y="1412875"/>
            <a:ext cx="8564563" cy="5124450"/>
          </a:xfrm>
        </p:spPr>
      </p:pic>
    </p:spTree>
    <p:extLst>
      <p:ext uri="{BB962C8B-B14F-4D97-AF65-F5344CB8AC3E}">
        <p14:creationId xmlns:p14="http://schemas.microsoft.com/office/powerpoint/2010/main" val="2973483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Verwerpen</a:t>
            </a:r>
            <a:endParaRPr lang="nl-NL" dirty="0"/>
          </a:p>
        </p:txBody>
      </p:sp>
      <p:pic>
        <p:nvPicPr>
          <p:cNvPr id="4" name="Tijdelijke aanduiding voor inhoud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547812"/>
            <a:ext cx="7772400" cy="4371975"/>
          </a:xfrm>
        </p:spPr>
      </p:pic>
    </p:spTree>
    <p:extLst>
      <p:ext uri="{BB962C8B-B14F-4D97-AF65-F5344CB8AC3E}">
        <p14:creationId xmlns:p14="http://schemas.microsoft.com/office/powerpoint/2010/main" val="1853848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55" y="178928"/>
            <a:ext cx="8568952" cy="642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770356"/>
            <a:ext cx="2675801" cy="283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539552" y="404664"/>
            <a:ext cx="1857400" cy="1143000"/>
          </a:xfrm>
        </p:spPr>
        <p:txBody>
          <a:bodyPr/>
          <a:lstStyle/>
          <a:p>
            <a:r>
              <a:rPr lang="nl-NL" b="1" dirty="0" err="1" smtClean="0">
                <a:solidFill>
                  <a:schemeClr val="bg1"/>
                </a:solidFill>
                <a:effectLst>
                  <a:outerShdw blurRad="38100" dist="38100" dir="2700000" algn="tl">
                    <a:srgbClr val="000000">
                      <a:alpha val="43137"/>
                    </a:srgbClr>
                  </a:outerShdw>
                </a:effectLst>
              </a:rPr>
              <a:t>Prolaps</a:t>
            </a:r>
            <a:endParaRPr lang="nl-NL" b="1" dirty="0">
              <a:solidFill>
                <a:schemeClr val="bg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16" y="4581524"/>
            <a:ext cx="2654147" cy="187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536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Dekking/ inseminatie</a:t>
            </a:r>
          </a:p>
        </p:txBody>
      </p:sp>
      <p:pic>
        <p:nvPicPr>
          <p:cNvPr id="3075" name="Picture 4" descr="zaadcelle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447800" y="1489075"/>
            <a:ext cx="65532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42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‘Zwemmen’</a:t>
            </a:r>
          </a:p>
        </p:txBody>
      </p:sp>
      <p:pic>
        <p:nvPicPr>
          <p:cNvPr id="4099" name="Picture 4" descr="sperma_in_valku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2672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bevruchting338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903538"/>
            <a:ext cx="421005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34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Laag afbreken</a:t>
            </a:r>
          </a:p>
        </p:txBody>
      </p:sp>
      <p:pic>
        <p:nvPicPr>
          <p:cNvPr id="5123" name="Picture 4" descr="contact_eisch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54102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572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Binnendringen</a:t>
            </a:r>
          </a:p>
        </p:txBody>
      </p:sp>
      <p:pic>
        <p:nvPicPr>
          <p:cNvPr id="6147" name="Picture 4" descr="verliezen_staar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743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verliezen_staar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290671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verliezen_staart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276600"/>
            <a:ext cx="28194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740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Bevruchting</a:t>
            </a:r>
          </a:p>
        </p:txBody>
      </p:sp>
      <p:pic>
        <p:nvPicPr>
          <p:cNvPr id="7171" name="Picture 4" descr="vermelting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0"/>
            <a:ext cx="46482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056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altLang="nl-NL" smtClean="0">
                <a:latin typeface="Calibri" pitchFamily="34" charset="0"/>
                <a:ea typeface="Calibri" pitchFamily="34" charset="0"/>
                <a:cs typeface="Calibri" pitchFamily="34" charset="0"/>
              </a:rPr>
              <a:t>Deling </a:t>
            </a:r>
          </a:p>
        </p:txBody>
      </p:sp>
      <p:pic>
        <p:nvPicPr>
          <p:cNvPr id="8195" name="Picture 4" descr="eerste_delin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133600" y="1600200"/>
            <a:ext cx="4760913"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079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endParaRPr lang="nl-NL" altLang="nl-NL" smtClean="0">
              <a:latin typeface="Calibri" pitchFamily="34" charset="0"/>
              <a:ea typeface="Calibri" pitchFamily="34" charset="0"/>
              <a:cs typeface="Calibri" pitchFamily="34" charset="0"/>
            </a:endParaRPr>
          </a:p>
        </p:txBody>
      </p:sp>
      <p:pic>
        <p:nvPicPr>
          <p:cNvPr id="9219"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276475"/>
            <a:ext cx="8631237"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387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mogen">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mogen">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mogen">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374</Words>
  <Application>Microsoft Office PowerPoint</Application>
  <PresentationFormat>Diavoorstelling (4:3)</PresentationFormat>
  <Paragraphs>102</Paragraphs>
  <Slides>29</Slides>
  <Notes>29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Calibri</vt:lpstr>
      <vt:lpstr>Franklin Gothic Book</vt:lpstr>
      <vt:lpstr>Perpetua</vt:lpstr>
      <vt:lpstr>Wingdings 2</vt:lpstr>
      <vt:lpstr>Vermogen</vt:lpstr>
      <vt:lpstr>Fokkerij en Voortplanting</vt:lpstr>
      <vt:lpstr>Bevruchting</vt:lpstr>
      <vt:lpstr>Dekking/ inseminatie</vt:lpstr>
      <vt:lpstr>‘Zwemmen’</vt:lpstr>
      <vt:lpstr>Laag afbreken</vt:lpstr>
      <vt:lpstr>Binnendringen</vt:lpstr>
      <vt:lpstr>Bevruchting</vt:lpstr>
      <vt:lpstr>Deling </vt:lpstr>
      <vt:lpstr>PowerPoint-presentatie</vt:lpstr>
      <vt:lpstr>Innesteling1</vt:lpstr>
      <vt:lpstr>Innesteling2</vt:lpstr>
      <vt:lpstr>Ontwikkeling1</vt:lpstr>
      <vt:lpstr>Ontwikkeling2</vt:lpstr>
      <vt:lpstr>Ontwikkeling3</vt:lpstr>
      <vt:lpstr>PowerPoint-presentatie</vt:lpstr>
      <vt:lpstr>Ontwikkeling4</vt:lpstr>
      <vt:lpstr>Ontwikkeling5</vt:lpstr>
      <vt:lpstr>Ontwikkeling6</vt:lpstr>
      <vt:lpstr>4 weken, 1 cm</vt:lpstr>
      <vt:lpstr>Ontwikkeling7</vt:lpstr>
      <vt:lpstr>7 weken, 7 cm</vt:lpstr>
      <vt:lpstr>Ontwikkeling8</vt:lpstr>
      <vt:lpstr>9 weken, 9 cm</vt:lpstr>
      <vt:lpstr>Ontwikkeling9</vt:lpstr>
      <vt:lpstr>Ontwikkeling10  22 weken</vt:lpstr>
      <vt:lpstr>PowerPoint-presentatie</vt:lpstr>
      <vt:lpstr>PowerPoint-presentatie</vt:lpstr>
      <vt:lpstr>Verwerpen</vt:lpstr>
      <vt:lpstr>Prolaps</vt:lpstr>
    </vt:vector>
  </TitlesOfParts>
  <Company>Wellantcollege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Fokkerij en Voortplanting</dc:title>
  <dc:creator>dijknivan</dc:creator>
  <cp:lastModifiedBy>Esther den Boer</cp:lastModifiedBy>
  <cp:revision>31</cp:revision>
  <cp:lastPrinted>2016-03-14T12:30:48Z</cp:lastPrinted>
  <dcterms:created xsi:type="dcterms:W3CDTF">2015-07-23T14:30:42Z</dcterms:created>
  <dcterms:modified xsi:type="dcterms:W3CDTF">2017-05-30T09:47:03Z</dcterms:modified>
</cp:coreProperties>
</file>